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87" r:id="rId8"/>
    <p:sldId id="261" r:id="rId9"/>
    <p:sldId id="262" r:id="rId10"/>
    <p:sldId id="263" r:id="rId11"/>
    <p:sldId id="264" r:id="rId12"/>
    <p:sldId id="265" r:id="rId13"/>
    <p:sldId id="281" r:id="rId14"/>
    <p:sldId id="266" r:id="rId15"/>
    <p:sldId id="267" r:id="rId16"/>
    <p:sldId id="268" r:id="rId17"/>
    <p:sldId id="269" r:id="rId18"/>
    <p:sldId id="280" r:id="rId19"/>
    <p:sldId id="278" r:id="rId20"/>
    <p:sldId id="277" r:id="rId21"/>
    <p:sldId id="283" r:id="rId22"/>
    <p:sldId id="284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2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494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115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91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778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416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713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031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153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490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885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271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5E8CB-3041-4D21-9DB4-B3D2415B465A}" type="datetimeFigureOut">
              <a:rPr lang="es-CL" smtClean="0"/>
              <a:t>08-02-2018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A93B-BEB9-423F-9FE9-B51C9483E4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471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81" y="2376863"/>
            <a:ext cx="4387356" cy="1552806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18" b="77663" l="1615" r="95802">
                        <a14:foregroundMark x1="3983" y1="19249" x2="92357" y2="76634"/>
                        <a14:foregroundMark x1="6566" y1="75363" x2="93111" y2="19915"/>
                        <a14:foregroundMark x1="4306" y1="19492" x2="89020" y2="19492"/>
                        <a14:foregroundMark x1="92788" y1="21186" x2="92788" y2="76211"/>
                        <a14:foregroundMark x1="6243" y1="75787" x2="93541" y2="77240"/>
                        <a14:foregroundMark x1="24220" y1="22034" x2="27664" y2="50787"/>
                        <a14:foregroundMark x1="13778" y1="44431" x2="43057" y2="43826"/>
                        <a14:foregroundMark x1="13778" y1="49939" x2="43057" y2="49516"/>
                        <a14:foregroundMark x1="41981" y1="29419" x2="41981" y2="29419"/>
                        <a14:foregroundMark x1="82562" y1="40860" x2="86760" y2="42978"/>
                        <a14:foregroundMark x1="72766" y1="74697" x2="72766" y2="74697"/>
                        <a14:foregroundMark x1="57374" y1="67736" x2="79225" y2="67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28" r="56425"/>
          <a:stretch/>
        </p:blipFill>
        <p:spPr>
          <a:xfrm>
            <a:off x="9770388" y="3967177"/>
            <a:ext cx="2408062" cy="4398582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 rot="16200000">
            <a:off x="6184450" y="-5289101"/>
            <a:ext cx="718451" cy="11296650"/>
          </a:xfrm>
          <a:prstGeom prst="rect">
            <a:avLst/>
          </a:prstGeo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88000">
                <a:srgbClr val="01AE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/>
          <p:cNvSpPr/>
          <p:nvPr/>
        </p:nvSpPr>
        <p:spPr>
          <a:xfrm rot="5400000">
            <a:off x="5736776" y="429694"/>
            <a:ext cx="718451" cy="12192000"/>
          </a:xfrm>
          <a:prstGeom prst="rect">
            <a:avLst/>
          </a:prstGeo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88000">
                <a:srgbClr val="01AE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4" t="17879" r="21897" b="34697"/>
          <a:stretch/>
        </p:blipFill>
        <p:spPr>
          <a:xfrm>
            <a:off x="4726291" y="873177"/>
            <a:ext cx="2739420" cy="4203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ángulo 1"/>
          <p:cNvSpPr/>
          <p:nvPr/>
        </p:nvSpPr>
        <p:spPr>
          <a:xfrm>
            <a:off x="2421614" y="5343571"/>
            <a:ext cx="7348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Dr. Braulio Retamal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es-C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Implantología</a:t>
            </a:r>
            <a:r>
              <a:rPr lang="es-C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 odontología general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8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40339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6586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 rot="16200000">
            <a:off x="6184450" y="-5289101"/>
            <a:ext cx="718451" cy="11296650"/>
          </a:xfrm>
          <a:prstGeom prst="rect">
            <a:avLst/>
          </a:prstGeo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88000">
                <a:srgbClr val="01AE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/>
          <p:cNvSpPr/>
          <p:nvPr/>
        </p:nvSpPr>
        <p:spPr>
          <a:xfrm rot="5400000">
            <a:off x="5736776" y="487750"/>
            <a:ext cx="718451" cy="12192000"/>
          </a:xfrm>
          <a:prstGeom prst="rect">
            <a:avLst/>
          </a:prstGeo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88000">
                <a:srgbClr val="01AEB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/>
          <p:cNvSpPr/>
          <p:nvPr/>
        </p:nvSpPr>
        <p:spPr>
          <a:xfrm>
            <a:off x="262164" y="12643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Dr. Nicolás </a:t>
            </a:r>
            <a:r>
              <a:rPr lang="es-C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Feres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V.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Odontología general</a:t>
            </a:r>
          </a:p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Odontólogo EDF Hospital de Florida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40339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6586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7654066" y="51627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Dr. Gonzalo Cid P.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Odontología general</a:t>
            </a:r>
          </a:p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Odontólogo EDF Lota Alto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2335089"/>
            <a:ext cx="4608370" cy="3670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11" r="-767" b="39863"/>
          <a:stretch/>
        </p:blipFill>
        <p:spPr>
          <a:xfrm>
            <a:off x="6931025" y="1910644"/>
            <a:ext cx="4487755" cy="2938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4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70399" y="2975428"/>
            <a:ext cx="3196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TRATAMIENTOS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4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991053" y="777530"/>
            <a:ext cx="92611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latin typeface="Arial Black" panose="020B0A04020102020204" pitchFamily="34" charset="0"/>
              </a:rPr>
              <a:t>-REHABILITACIÓN ORAL</a:t>
            </a:r>
          </a:p>
          <a:p>
            <a:endParaRPr lang="es-CL" sz="2400" dirty="0" smtClean="0">
              <a:latin typeface="Arial Black" panose="020B0A04020102020204" pitchFamily="34" charset="0"/>
            </a:endParaRPr>
          </a:p>
          <a:p>
            <a:r>
              <a:rPr lang="es-CL" sz="2400" dirty="0" smtClean="0">
                <a:latin typeface="Arial Black" panose="020B0A04020102020204" pitchFamily="34" charset="0"/>
              </a:rPr>
              <a:t>-IMPLANTOLOGÍA</a:t>
            </a:r>
          </a:p>
          <a:p>
            <a:endParaRPr lang="es-CL" sz="2400" dirty="0" smtClean="0">
              <a:latin typeface="Arial Black" panose="020B0A04020102020204" pitchFamily="34" charset="0"/>
            </a:endParaRPr>
          </a:p>
          <a:p>
            <a:r>
              <a:rPr lang="es-CL" sz="2400" dirty="0" smtClean="0">
                <a:latin typeface="Arial Black" panose="020B0A04020102020204" pitchFamily="34" charset="0"/>
              </a:rPr>
              <a:t>-ODONTOPEDIATRÍA </a:t>
            </a:r>
          </a:p>
          <a:p>
            <a:endParaRPr lang="es-CL" sz="2400" dirty="0" smtClean="0">
              <a:latin typeface="Arial Black" panose="020B0A04020102020204" pitchFamily="34" charset="0"/>
            </a:endParaRPr>
          </a:p>
          <a:p>
            <a:r>
              <a:rPr lang="es-CL" sz="2400" dirty="0" smtClean="0">
                <a:latin typeface="Arial Black" panose="020B0A04020102020204" pitchFamily="34" charset="0"/>
              </a:rPr>
              <a:t>-CIRUGÍA BUCAL </a:t>
            </a:r>
          </a:p>
          <a:p>
            <a:endParaRPr lang="es-CL" sz="2400" dirty="0" smtClean="0">
              <a:latin typeface="Arial Black" panose="020B0A04020102020204" pitchFamily="34" charset="0"/>
            </a:endParaRPr>
          </a:p>
          <a:p>
            <a:r>
              <a:rPr lang="es-CL" sz="2400" dirty="0" smtClean="0">
                <a:latin typeface="Arial Black" panose="020B0A04020102020204" pitchFamily="34" charset="0"/>
              </a:rPr>
              <a:t>-ENDODONCIA</a:t>
            </a:r>
          </a:p>
          <a:p>
            <a:endParaRPr lang="es-CL" sz="2400" dirty="0" smtClean="0">
              <a:latin typeface="Arial Black" panose="020B0A04020102020204" pitchFamily="34" charset="0"/>
            </a:endParaRPr>
          </a:p>
          <a:p>
            <a:r>
              <a:rPr lang="es-CL" sz="2400" dirty="0" smtClean="0">
                <a:latin typeface="Arial Black" panose="020B0A04020102020204" pitchFamily="34" charset="0"/>
              </a:rPr>
              <a:t>-PERIODONCIA</a:t>
            </a:r>
          </a:p>
          <a:p>
            <a:endParaRPr lang="es-CL" sz="2400" dirty="0" smtClean="0">
              <a:latin typeface="Arial Black" panose="020B0A04020102020204" pitchFamily="34" charset="0"/>
            </a:endParaRPr>
          </a:p>
          <a:p>
            <a:r>
              <a:rPr lang="es-CL" sz="2400" dirty="0" smtClean="0">
                <a:latin typeface="Arial Black" panose="020B0A04020102020204" pitchFamily="34" charset="0"/>
              </a:rPr>
              <a:t>-TRANSTORNOS TÉMPORO MANDIBULARES</a:t>
            </a:r>
          </a:p>
          <a:p>
            <a:r>
              <a:rPr lang="es-CL" sz="3600" dirty="0">
                <a:latin typeface="Arial Black" panose="020B0A04020102020204" pitchFamily="34" charset="0"/>
              </a:rPr>
              <a:t> </a:t>
            </a:r>
          </a:p>
          <a:p>
            <a:endParaRPr lang="es-C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27880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logo F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3029" y="3639772"/>
            <a:ext cx="387017" cy="3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06825" y="2836447"/>
            <a:ext cx="3499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latin typeface="Impact" panose="020B0806030902050204" pitchFamily="34" charset="0"/>
              </a:rPr>
              <a:t>TRATAMIENTOS EN </a:t>
            </a:r>
          </a:p>
          <a:p>
            <a:pPr algn="ctr"/>
            <a:r>
              <a:rPr lang="es-CL" sz="3600" dirty="0" smtClean="0">
                <a:latin typeface="Impact" panose="020B0806030902050204" pitchFamily="34" charset="0"/>
              </a:rPr>
              <a:t>LAS ÁREAS DE ….</a:t>
            </a:r>
            <a:endParaRPr lang="es-CL" sz="36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6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26538" y="3379511"/>
            <a:ext cx="8732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INCRUSTACIONES CERÁMICAS Y METÁLICAS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4098" name="Picture 2" descr="Resultado de imagen para INCRUSTACION DE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86" y="4087397"/>
            <a:ext cx="4619625" cy="1684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CuadroTexto 9"/>
          <p:cNvSpPr txBox="1"/>
          <p:nvPr/>
        </p:nvSpPr>
        <p:spPr>
          <a:xfrm>
            <a:off x="1358652" y="922482"/>
            <a:ext cx="2517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COMPOSITE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5122" name="Picture 2" descr="Resultado de imagen para composite restauracion ANTERIO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04" y="446401"/>
            <a:ext cx="23241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Resultado de imagen para composite restauracion POSTERIOR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5096"/>
          <a:stretch/>
        </p:blipFill>
        <p:spPr bwMode="auto">
          <a:xfrm>
            <a:off x="7520211" y="468604"/>
            <a:ext cx="3454400" cy="287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863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sultado de imagen para PROTESIS DENTALES PAR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7252" flipH="1">
            <a:off x="6238740" y="3614374"/>
            <a:ext cx="204787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IMPLANTES DENT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090" y="1590311"/>
            <a:ext cx="78581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4865" y="673693"/>
            <a:ext cx="4434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IMPLANTES DENTALES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74" y="2202365"/>
            <a:ext cx="4235406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103072" y="1494479"/>
            <a:ext cx="4141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PRÓTESIS DENTALES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6027879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9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 r="5803" b="14921"/>
          <a:stretch/>
        </p:blipFill>
        <p:spPr>
          <a:xfrm>
            <a:off x="202174" y="1470636"/>
            <a:ext cx="5030390" cy="413657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84730" y="354378"/>
            <a:ext cx="2997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PRÓTESIS FIJA</a:t>
            </a:r>
            <a:endParaRPr lang="es-CL" sz="4000" dirty="0"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50008" y="1062264"/>
            <a:ext cx="4134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UNITARIA (CORONA)</a:t>
            </a:r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660408" y="1062264"/>
            <a:ext cx="3541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PLURAL (PUENTE)</a:t>
            </a:r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0" r="-246" b="15979"/>
          <a:stretch/>
        </p:blipFill>
        <p:spPr>
          <a:xfrm>
            <a:off x="6714840" y="1770150"/>
            <a:ext cx="5229289" cy="345440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5955309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486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5955309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LIMPIEZA DE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1" y="983900"/>
            <a:ext cx="99631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8240091" y="368261"/>
            <a:ext cx="3526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LIMPIEZA DENTAL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3076" name="Picture 4" descr="Resultado de imagen para BLANQUEAMIENTO DEN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76" y="3910826"/>
            <a:ext cx="4140654" cy="2456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CuadroTexto 14"/>
          <p:cNvSpPr txBox="1"/>
          <p:nvPr/>
        </p:nvSpPr>
        <p:spPr>
          <a:xfrm>
            <a:off x="1082553" y="4090456"/>
            <a:ext cx="37737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BLANQUEAMIENTO</a:t>
            </a:r>
          </a:p>
          <a:p>
            <a:r>
              <a:rPr lang="es-CL" sz="4000" dirty="0" smtClean="0">
                <a:latin typeface="Impact" panose="020B0806030902050204" pitchFamily="34" charset="0"/>
              </a:rPr>
              <a:t> DENTAL</a:t>
            </a:r>
            <a:endParaRPr lang="es-CL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3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91885" y="420915"/>
            <a:ext cx="6840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MODALIDADES Y MEDIOS DE PAGO</a:t>
            </a:r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27879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logo F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3029" y="3639772"/>
            <a:ext cx="387017" cy="3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922166"/>
              </p:ext>
            </p:extLst>
          </p:nvPr>
        </p:nvGraphicFramePr>
        <p:xfrm>
          <a:off x="8224845" y="799849"/>
          <a:ext cx="3726683" cy="2073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2253"/>
                <a:gridCol w="1244430"/>
              </a:tblGrid>
              <a:tr h="230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Rango del Presupuesto ( $)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0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N° de cuotas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0CF"/>
                    </a:solidFill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  0         -   40.000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40.001  -   80.000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80.001  -  125.000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  125.001 -   165.000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165.001  -   205.000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205.001 -   260.000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260.001 -   305.000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         </a:t>
                      </a:r>
                      <a:r>
                        <a:rPr lang="es-ES" sz="1200" dirty="0" smtClean="0">
                          <a:effectLst/>
                        </a:rPr>
                        <a:t>        305.001 </a:t>
                      </a:r>
                      <a:r>
                        <a:rPr lang="es-ES" sz="1200" dirty="0">
                          <a:effectLst/>
                        </a:rPr>
                        <a:t>-   y más 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1590780" y="2858543"/>
            <a:ext cx="3264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 smtClean="0">
                <a:latin typeface="Impact" panose="020B0806030902050204" pitchFamily="34" charset="0"/>
              </a:rPr>
              <a:t>-PAGO CON CHEQUE AL DÍA</a:t>
            </a:r>
            <a:endParaRPr lang="es-CL" sz="2400" b="1" dirty="0" smtClean="0">
              <a:latin typeface="Impact" panose="020B0806030902050204" pitchFamily="34" charset="0"/>
            </a:endParaRPr>
          </a:p>
          <a:p>
            <a:endParaRPr lang="es-CL" sz="2400" b="1" dirty="0"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590780" y="1674089"/>
            <a:ext cx="3362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 smtClean="0">
                <a:latin typeface="Impact" panose="020B0806030902050204" pitchFamily="34" charset="0"/>
              </a:rPr>
              <a:t>-DESCUENTO </a:t>
            </a:r>
            <a:r>
              <a:rPr lang="es-CL" sz="2400" dirty="0">
                <a:latin typeface="Impact" panose="020B0806030902050204" pitchFamily="34" charset="0"/>
              </a:rPr>
              <a:t>POR </a:t>
            </a:r>
            <a:r>
              <a:rPr lang="es-CL" sz="2400" b="1" dirty="0" smtClean="0">
                <a:latin typeface="Impact" panose="020B0806030902050204" pitchFamily="34" charset="0"/>
              </a:rPr>
              <a:t>PLANILLA</a:t>
            </a:r>
          </a:p>
          <a:p>
            <a:endParaRPr lang="es-CL" sz="2400" b="1" dirty="0"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28739" y="4283763"/>
            <a:ext cx="2834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 smtClean="0">
                <a:latin typeface="Impact" panose="020B0806030902050204" pitchFamily="34" charset="0"/>
              </a:rPr>
              <a:t>-SISTEMA TRANSBANK</a:t>
            </a:r>
            <a:endParaRPr lang="es-CL" sz="2400" b="1" dirty="0" smtClean="0">
              <a:latin typeface="Impact" panose="020B0806030902050204" pitchFamily="34" charset="0"/>
            </a:endParaRPr>
          </a:p>
          <a:p>
            <a:endParaRPr lang="es-CL" sz="2400" b="1" dirty="0">
              <a:latin typeface="Impact" panose="020B0806030902050204" pitchFamily="34" charset="0"/>
            </a:endParaRPr>
          </a:p>
        </p:txBody>
      </p:sp>
      <p:pic>
        <p:nvPicPr>
          <p:cNvPr id="12" name="Picture 2" descr="Resultado de imagen para transba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74" y="4132986"/>
            <a:ext cx="3395371" cy="11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CHEQUE BANCO DE CHI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79" y="2651331"/>
            <a:ext cx="2821451" cy="12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794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24181" y="846892"/>
            <a:ext cx="926111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HORARIO</a:t>
            </a:r>
          </a:p>
          <a:p>
            <a:endParaRPr lang="es-ES_tradnl" sz="3600" b="1" dirty="0" smtClean="0"/>
          </a:p>
          <a:p>
            <a:r>
              <a:rPr lang="es-ES_tradnl" sz="3600" b="1" dirty="0" smtClean="0"/>
              <a:t>LUN-VIER: 10:30 </a:t>
            </a:r>
            <a:r>
              <a:rPr lang="es-ES_tradnl" sz="3600" b="1" dirty="0"/>
              <a:t>a </a:t>
            </a:r>
            <a:r>
              <a:rPr lang="es-ES_tradnl" sz="3600" b="1" dirty="0" smtClean="0"/>
              <a:t>13:00hrs / 15:00 </a:t>
            </a:r>
            <a:r>
              <a:rPr lang="es-ES_tradnl" sz="3600" b="1" dirty="0"/>
              <a:t>a </a:t>
            </a:r>
            <a:r>
              <a:rPr lang="es-ES_tradnl" sz="3600" b="1" dirty="0" smtClean="0"/>
              <a:t>20:00hrs</a:t>
            </a:r>
          </a:p>
          <a:p>
            <a:endParaRPr lang="es-ES_tradnl" sz="3600" b="1" dirty="0"/>
          </a:p>
          <a:p>
            <a:r>
              <a:rPr lang="es-ES_tradnl" sz="3600" b="1" dirty="0" smtClean="0"/>
              <a:t>SÁBADOS: 10:00 </a:t>
            </a:r>
            <a:r>
              <a:rPr lang="es-ES_tradnl" sz="3600" b="1" dirty="0"/>
              <a:t>a </a:t>
            </a:r>
            <a:r>
              <a:rPr lang="es-ES_tradnl" sz="3600" b="1" dirty="0" smtClean="0"/>
              <a:t>14:00hrs</a:t>
            </a:r>
          </a:p>
          <a:p>
            <a:pPr algn="ctr"/>
            <a:endParaRPr lang="es-ES_tradnl" sz="2000" b="1" dirty="0" smtClean="0"/>
          </a:p>
          <a:p>
            <a:pPr algn="ctr"/>
            <a:r>
              <a:rPr lang="es-ES_tradnl" sz="2000" b="1" dirty="0" smtClean="0"/>
              <a:t>(sujeto </a:t>
            </a:r>
            <a:r>
              <a:rPr lang="es-ES_tradnl" sz="2000" b="1" dirty="0"/>
              <a:t>a la disponibilidad de horas previamente acordadas con la secretaria de la </a:t>
            </a:r>
            <a:r>
              <a:rPr lang="es-ES_tradnl" sz="2000" b="1" dirty="0" smtClean="0"/>
              <a:t>clínica</a:t>
            </a:r>
            <a:r>
              <a:rPr lang="es-ES_tradnl" sz="2000" b="1" dirty="0"/>
              <a:t>)</a:t>
            </a:r>
            <a:endParaRPr lang="es-CL" sz="2000" dirty="0"/>
          </a:p>
          <a:p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56908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logo F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3029" y="3639772"/>
            <a:ext cx="387017" cy="3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ultado de imagen para reloj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1" b="49802"/>
          <a:stretch/>
        </p:blipFill>
        <p:spPr bwMode="auto">
          <a:xfrm>
            <a:off x="9549799" y="3429640"/>
            <a:ext cx="2642201" cy="26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2995" y="2573518"/>
            <a:ext cx="7567475" cy="1001486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85748" y="3261224"/>
            <a:ext cx="7567475" cy="1045028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6477" t="11354" r="14762" b="9238"/>
          <a:stretch/>
        </p:blipFill>
        <p:spPr>
          <a:xfrm>
            <a:off x="725715" y="-511246"/>
            <a:ext cx="10628085" cy="80787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54" y="2206171"/>
            <a:ext cx="1383518" cy="489665"/>
          </a:xfrm>
          <a:prstGeom prst="rect">
            <a:avLst/>
          </a:prstGeom>
          <a:noFill/>
        </p:spPr>
      </p:pic>
      <p:pic>
        <p:nvPicPr>
          <p:cNvPr id="9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66578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63202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/>
          <p:cNvSpPr/>
          <p:nvPr/>
        </p:nvSpPr>
        <p:spPr>
          <a:xfrm>
            <a:off x="5197926" y="1362687"/>
            <a:ext cx="2249714" cy="2075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21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27879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58635" y="677058"/>
            <a:ext cx="213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VENTAJAS</a:t>
            </a:r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04901" y="1658367"/>
            <a:ext cx="10960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-CONTAMOS CON </a:t>
            </a:r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AUTORIZACIÓN SANITARIA VIGENTE</a:t>
            </a:r>
          </a:p>
          <a:p>
            <a:endParaRPr lang="es-CL" sz="2400" dirty="0"/>
          </a:p>
          <a:p>
            <a:r>
              <a:rPr lang="es-CL" sz="2400" dirty="0" smtClean="0"/>
              <a:t>-</a:t>
            </a:r>
            <a:r>
              <a:rPr lang="es-CL" sz="2400" dirty="0" smtClean="0"/>
              <a:t>DESCUENTO </a:t>
            </a:r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ARANCEL </a:t>
            </a:r>
            <a:r>
              <a:rPr lang="es-CL" sz="2400" dirty="0" smtClean="0"/>
              <a:t>CONVENCIONAL </a:t>
            </a:r>
            <a:endParaRPr lang="es-CL" u="sng" dirty="0"/>
          </a:p>
          <a:p>
            <a:endParaRPr lang="es-CL" sz="2400" dirty="0" smtClean="0"/>
          </a:p>
          <a:p>
            <a:r>
              <a:rPr lang="es-CL" sz="2400" dirty="0" smtClean="0"/>
              <a:t>-EXTENSIÓN DE BENEFICIO A </a:t>
            </a:r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FAMILIARES Y CONOCIDOS</a:t>
            </a:r>
          </a:p>
          <a:p>
            <a:endParaRPr lang="es-CL" sz="2400" dirty="0" smtClean="0"/>
          </a:p>
          <a:p>
            <a:r>
              <a:rPr lang="es-CL" sz="2400" dirty="0" smtClean="0"/>
              <a:t>-SERVICIOS DE</a:t>
            </a:r>
            <a:r>
              <a:rPr lang="es-C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PODOLOGÍA, NUTRICIÓN Y KINESIOLOGÍA </a:t>
            </a:r>
            <a:r>
              <a:rPr lang="es-CL" sz="2400" dirty="0" smtClean="0"/>
              <a:t>EN EL MISMO EMPLAZAMIENTO (NO APLICA TARIFAS AL CONVENIO)</a:t>
            </a:r>
          </a:p>
          <a:p>
            <a:endParaRPr lang="es-ES_tradnl" sz="2400" dirty="0" smtClean="0"/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509658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955309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58635" y="537358"/>
            <a:ext cx="2599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</a:t>
            </a:r>
            <a:r>
              <a:rPr lang="es-C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ENTAJAS</a:t>
            </a:r>
            <a:endParaRPr lang="es-C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0862" y="1849615"/>
            <a:ext cx="98947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-</a:t>
            </a:r>
            <a:r>
              <a:rPr lang="es-CL" sz="2800" dirty="0"/>
              <a:t>DIAGNÓSTICO Y PRESUPUESTO 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GRATUITO </a:t>
            </a:r>
          </a:p>
          <a:p>
            <a:endParaRPr lang="es-ES_tradnl" sz="2800" dirty="0" smtClean="0"/>
          </a:p>
          <a:p>
            <a:r>
              <a:rPr lang="es-ES_tradnl" sz="2800" dirty="0" smtClean="0"/>
              <a:t>-</a:t>
            </a:r>
            <a:r>
              <a:rPr lang="es-ES_tradnl" sz="2800" b="1" dirty="0"/>
              <a:t>TODO</a:t>
            </a:r>
            <a:r>
              <a:rPr lang="es-ES_tradnl" sz="2800" dirty="0"/>
              <a:t> MEDIO DE PAGO</a:t>
            </a:r>
          </a:p>
          <a:p>
            <a:endParaRPr lang="es-ES_tradnl" sz="2800" dirty="0" smtClean="0"/>
          </a:p>
          <a:p>
            <a:r>
              <a:rPr lang="es-ES_tradnl" sz="2800" dirty="0" smtClean="0"/>
              <a:t>-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GARANTIA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dirty="0"/>
              <a:t>TRATAMIENTO POR UN AÑO</a:t>
            </a:r>
          </a:p>
          <a:p>
            <a:endParaRPr lang="es-CL" sz="2800" dirty="0" smtClean="0"/>
          </a:p>
          <a:p>
            <a:r>
              <a:rPr lang="es-CL" sz="2800" dirty="0" smtClean="0"/>
              <a:t>-</a:t>
            </a: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LIMPIEZA</a:t>
            </a:r>
            <a:r>
              <a:rPr lang="es-CL" sz="2800" dirty="0" smtClean="0"/>
              <a:t> (PROFILAXIS </a:t>
            </a:r>
            <a:r>
              <a:rPr lang="es-CL" sz="2800" dirty="0"/>
              <a:t>Y </a:t>
            </a:r>
            <a:r>
              <a:rPr lang="es-CL" sz="2800" dirty="0" smtClean="0"/>
              <a:t>DESTARTRAJE)</a:t>
            </a:r>
            <a:r>
              <a:rPr lang="es-CL" sz="2800" b="1" dirty="0" smtClean="0"/>
              <a:t> </a:t>
            </a:r>
            <a:r>
              <a:rPr lang="es-CL" sz="2800" b="1" dirty="0"/>
              <a:t>A $ 10.000 </a:t>
            </a:r>
            <a:r>
              <a:rPr lang="es-CL" sz="2800" dirty="0"/>
              <a:t>DOS SESIONES </a:t>
            </a:r>
            <a:endParaRPr lang="es-CL" sz="2800" dirty="0" smtClean="0"/>
          </a:p>
          <a:p>
            <a:r>
              <a:rPr lang="es-CL" dirty="0" smtClean="0"/>
              <a:t>(REF.$60.000 </a:t>
            </a:r>
            <a:r>
              <a:rPr lang="es-CL" dirty="0"/>
              <a:t>CADA SESIÓN</a:t>
            </a:r>
            <a:r>
              <a:rPr lang="es-CL" dirty="0" smtClean="0"/>
              <a:t>) (SE REALIZA UNA </a:t>
            </a:r>
            <a:r>
              <a:rPr lang="es-CL" dirty="0"/>
              <a:t>AL INICIAR EL TRATAMIENTO Y </a:t>
            </a:r>
            <a:r>
              <a:rPr lang="es-CL" dirty="0" smtClean="0"/>
              <a:t>OTRA </a:t>
            </a:r>
            <a:r>
              <a:rPr lang="es-CL" dirty="0"/>
              <a:t>AL </a:t>
            </a:r>
            <a:r>
              <a:rPr lang="es-CL" dirty="0" smtClean="0"/>
              <a:t>FINALIZARLO). </a:t>
            </a:r>
            <a:endParaRPr lang="es-CL" dirty="0"/>
          </a:p>
          <a:p>
            <a:endParaRPr lang="es-CL" sz="2800" dirty="0">
              <a:latin typeface="Arial Black" panose="020B0A0402010202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r="7595" b="11413"/>
          <a:stretch/>
        </p:blipFill>
        <p:spPr>
          <a:xfrm>
            <a:off x="6720115" y="381829"/>
            <a:ext cx="5297714" cy="32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23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030280" y="0"/>
            <a:ext cx="9181039" cy="7060019"/>
          </a:xfrm>
          <a:prstGeom prst="rect">
            <a:avLst/>
          </a:prstGeom>
          <a:gradFill>
            <a:gsLst>
              <a:gs pos="90000">
                <a:srgbClr val="81CDDB"/>
              </a:gs>
              <a:gs pos="38000">
                <a:srgbClr val="80CCCC">
                  <a:lumMod val="35000"/>
                  <a:lumOff val="65000"/>
                </a:srgbClr>
              </a:gs>
              <a:gs pos="19000">
                <a:schemeClr val="bg1">
                  <a:alpha val="33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143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64" y="1722205"/>
            <a:ext cx="4840398" cy="17131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86042" y="3564127"/>
            <a:ext cx="694920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778" dirty="0">
                <a:latin typeface="Arial Black" panose="020B0A04020102020204" pitchFamily="34" charset="0"/>
              </a:rPr>
              <a:t>Cochrane 814 (esq. </a:t>
            </a:r>
            <a:r>
              <a:rPr lang="es-CL" sz="1778" dirty="0" err="1">
                <a:latin typeface="Arial Black" panose="020B0A04020102020204" pitchFamily="34" charset="0"/>
              </a:rPr>
              <a:t>Colo</a:t>
            </a:r>
            <a:r>
              <a:rPr lang="es-CL" sz="1778" dirty="0">
                <a:latin typeface="Arial Black" panose="020B0A04020102020204" pitchFamily="34" charset="0"/>
              </a:rPr>
              <a:t> </a:t>
            </a:r>
            <a:r>
              <a:rPr lang="es-CL" sz="1778" dirty="0" err="1" smtClean="0">
                <a:latin typeface="Arial Black" panose="020B0A04020102020204" pitchFamily="34" charset="0"/>
              </a:rPr>
              <a:t>Colo</a:t>
            </a:r>
            <a:r>
              <a:rPr lang="es-CL" sz="1778" dirty="0" smtClean="0">
                <a:latin typeface="Arial Black" panose="020B0A04020102020204" pitchFamily="34" charset="0"/>
              </a:rPr>
              <a:t>) Of</a:t>
            </a:r>
            <a:r>
              <a:rPr lang="es-CL" sz="1778" dirty="0">
                <a:latin typeface="Arial Black" panose="020B0A04020102020204" pitchFamily="34" charset="0"/>
              </a:rPr>
              <a:t>. </a:t>
            </a:r>
            <a:r>
              <a:rPr lang="es-CL" sz="1778" dirty="0" smtClean="0">
                <a:latin typeface="Arial Black" panose="020B0A04020102020204" pitchFamily="34" charset="0"/>
              </a:rPr>
              <a:t>201</a:t>
            </a:r>
            <a:endParaRPr lang="es-CL" sz="1778" dirty="0">
              <a:latin typeface="Arial Black" panose="020B0A04020102020204" pitchFamily="34" charset="0"/>
            </a:endParaRPr>
          </a:p>
          <a:p>
            <a:pPr algn="ctr"/>
            <a:r>
              <a:rPr lang="es-CL" sz="1778" dirty="0" smtClean="0">
                <a:latin typeface="Arial Black" panose="020B0A04020102020204" pitchFamily="34" charset="0"/>
              </a:rPr>
              <a:t>2do piso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138197" y="4203661"/>
            <a:ext cx="412508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778" dirty="0">
                <a:solidFill>
                  <a:srgbClr val="0070C0"/>
                </a:solidFill>
                <a:latin typeface="Arial Black" panose="020B0A04020102020204" pitchFamily="34" charset="0"/>
              </a:rPr>
              <a:t>Fono: 41-3253445</a:t>
            </a:r>
          </a:p>
          <a:p>
            <a:pPr algn="ctr"/>
            <a:endParaRPr lang="es-CL" sz="1778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CL" sz="1778" dirty="0">
                <a:solidFill>
                  <a:srgbClr val="0070C0"/>
                </a:solidFill>
                <a:latin typeface="Arial Black" panose="020B0A04020102020204" pitchFamily="34" charset="0"/>
              </a:rPr>
              <a:t>fidentconcepcion@gmail.com</a:t>
            </a:r>
          </a:p>
        </p:txBody>
      </p:sp>
      <p:sp>
        <p:nvSpPr>
          <p:cNvPr id="9" name="AutoShape 2" descr="Resultado de imagen para logo FB"/>
          <p:cNvSpPr>
            <a:spLocks noChangeAspect="1" noChangeArrowheads="1"/>
          </p:cNvSpPr>
          <p:nvPr/>
        </p:nvSpPr>
        <p:spPr bwMode="auto">
          <a:xfrm>
            <a:off x="4718956" y="-478438"/>
            <a:ext cx="193552" cy="1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8066" tIns="29033" rIns="58066" bIns="29033" numCol="1" anchor="t" anchorCtr="0" compatLnSpc="1">
            <a:prstTxWarp prst="textNoShape">
              <a:avLst/>
            </a:prstTxWarp>
          </a:bodyPr>
          <a:lstStyle/>
          <a:p>
            <a:endParaRPr lang="es-CL" sz="1143"/>
          </a:p>
        </p:txBody>
      </p:sp>
      <p:pic>
        <p:nvPicPr>
          <p:cNvPr id="2052" name="Picture 4" descr="Resultado de imagen para logo insta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49" y="5158495"/>
            <a:ext cx="734853" cy="4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Resultado de imagen para logo FB"/>
          <p:cNvSpPr>
            <a:spLocks noChangeAspect="1" noChangeArrowheads="1"/>
          </p:cNvSpPr>
          <p:nvPr/>
        </p:nvSpPr>
        <p:spPr bwMode="auto">
          <a:xfrm>
            <a:off x="2323747" y="1159803"/>
            <a:ext cx="193552" cy="1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8066" tIns="29033" rIns="58066" bIns="29033" numCol="1" anchor="t" anchorCtr="0" compatLnSpc="1">
            <a:prstTxWarp prst="textNoShape">
              <a:avLst/>
            </a:prstTxWarp>
          </a:bodyPr>
          <a:lstStyle/>
          <a:p>
            <a:endParaRPr lang="es-CL" sz="1143"/>
          </a:p>
        </p:txBody>
      </p:sp>
      <p:pic>
        <p:nvPicPr>
          <p:cNvPr id="2056" name="Picture 8" descr="Resultado de imagen para logo F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6"/>
          <a:stretch/>
        </p:blipFill>
        <p:spPr bwMode="auto">
          <a:xfrm>
            <a:off x="5344131" y="5157559"/>
            <a:ext cx="423106" cy="4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logo gm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23" y="5150259"/>
            <a:ext cx="419836" cy="4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94" y="6115592"/>
            <a:ext cx="374465" cy="37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2995" y="2573518"/>
            <a:ext cx="7567475" cy="1001486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85748" y="3261224"/>
            <a:ext cx="7567475" cy="1045028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7429" t="10678" r="10952" b="5344"/>
          <a:stretch/>
        </p:blipFill>
        <p:spPr>
          <a:xfrm>
            <a:off x="787400" y="0"/>
            <a:ext cx="10566400" cy="69693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68" y="2713255"/>
            <a:ext cx="2040000" cy="722012"/>
          </a:xfrm>
          <a:prstGeom prst="rect">
            <a:avLst/>
          </a:prstGeom>
          <a:noFill/>
        </p:spPr>
      </p:pic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7148255" y="6522821"/>
            <a:ext cx="3517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CASI 2 AÑOS DE FUNCIONAMIENTO</a:t>
            </a:r>
            <a:endParaRPr lang="es-C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70399" y="2975428"/>
            <a:ext cx="3288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INSTALACIONES</a:t>
            </a:r>
            <a:endParaRPr lang="es-C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8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1429" b="3704"/>
          <a:stretch/>
        </p:blipFill>
        <p:spPr>
          <a:xfrm>
            <a:off x="1770744" y="397289"/>
            <a:ext cx="9013371" cy="56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00" y="1414500"/>
            <a:ext cx="5835600" cy="4376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6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27046"/>
          <a:stretch/>
        </p:blipFill>
        <p:spPr>
          <a:xfrm>
            <a:off x="56315" y="1436917"/>
            <a:ext cx="5989843" cy="3667966"/>
          </a:xfrm>
        </p:spPr>
      </p:pic>
      <p:sp>
        <p:nvSpPr>
          <p:cNvPr id="2" name="1 CuadroTexto"/>
          <p:cNvSpPr txBox="1"/>
          <p:nvPr/>
        </p:nvSpPr>
        <p:spPr>
          <a:xfrm>
            <a:off x="5147310" y="547839"/>
            <a:ext cx="1897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Arial Black" panose="020B0A04020102020204" pitchFamily="34" charset="0"/>
              </a:rPr>
              <a:t>BOX 1</a:t>
            </a:r>
            <a:endParaRPr lang="es-CL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5147310" y="547839"/>
            <a:ext cx="1897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Arial Black" panose="020B0A04020102020204" pitchFamily="34" charset="0"/>
              </a:rPr>
              <a:t>BOX 2</a:t>
            </a:r>
            <a:endParaRPr lang="es-CL" sz="4000" dirty="0">
              <a:latin typeface="Arial Black" panose="020B0A04020102020204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2"/>
          <a:stretch/>
        </p:blipFill>
        <p:spPr>
          <a:xfrm>
            <a:off x="6095999" y="1864816"/>
            <a:ext cx="6023429" cy="3631598"/>
          </a:xfrm>
          <a:prstGeom prst="rect">
            <a:avLst/>
          </a:prstGeom>
        </p:spPr>
      </p:pic>
      <p:pic>
        <p:nvPicPr>
          <p:cNvPr id="10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6" y="1255725"/>
            <a:ext cx="5821688" cy="43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70399" y="2975428"/>
            <a:ext cx="2871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latin typeface="Impact" panose="020B0806030902050204" pitchFamily="34" charset="0"/>
              </a:rPr>
              <a:t>INTEGRANTES</a:t>
            </a:r>
            <a:endParaRPr lang="es-CL" sz="4000" dirty="0">
              <a:latin typeface="Impact" panose="020B080603090205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34136"/>
            <a:ext cx="12192000" cy="823863"/>
          </a:xfrm>
          <a:prstGeom prst="flowChartDocumen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597201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563448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7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6494">
            <a:off x="6749415" y="2530614"/>
            <a:ext cx="5693067" cy="56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-265" r="18247" b="265"/>
          <a:stretch/>
        </p:blipFill>
        <p:spPr>
          <a:xfrm>
            <a:off x="1086894" y="1011351"/>
            <a:ext cx="2355134" cy="362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uadroTexto 4"/>
          <p:cNvSpPr txBox="1"/>
          <p:nvPr/>
        </p:nvSpPr>
        <p:spPr>
          <a:xfrm>
            <a:off x="814520" y="4867177"/>
            <a:ext cx="37126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Dra. Carolina Rodríguez V.</a:t>
            </a:r>
          </a:p>
          <a:p>
            <a:r>
              <a:rPr lang="es-C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Operatoria y atención de niños</a:t>
            </a:r>
          </a:p>
          <a:p>
            <a:endParaRPr lang="es-C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38227" y="1280154"/>
            <a:ext cx="43805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Dra. Camila </a:t>
            </a:r>
            <a:r>
              <a:rPr lang="es-C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Feres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V.</a:t>
            </a:r>
          </a:p>
          <a:p>
            <a:r>
              <a:rPr lang="es-C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Odontología general y atención de niños</a:t>
            </a:r>
          </a:p>
          <a:p>
            <a:endParaRPr lang="es-C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3" y="498643"/>
            <a:ext cx="1025417" cy="10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dientes vecto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43" y="161113"/>
            <a:ext cx="888337" cy="8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9160" r="9416"/>
          <a:stretch/>
        </p:blipFill>
        <p:spPr>
          <a:xfrm>
            <a:off x="7899420" y="1905797"/>
            <a:ext cx="2425700" cy="3314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" y="188684"/>
            <a:ext cx="1014770" cy="35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0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315</Words>
  <Application>Microsoft Office PowerPoint</Application>
  <PresentationFormat>Panorámica</PresentationFormat>
  <Paragraphs>95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Impact</vt:lpstr>
      <vt:lpstr>Kristen ITC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DENTAL 02</dc:creator>
  <cp:lastModifiedBy>Equipo</cp:lastModifiedBy>
  <cp:revision>20</cp:revision>
  <dcterms:created xsi:type="dcterms:W3CDTF">2017-08-03T16:50:36Z</dcterms:created>
  <dcterms:modified xsi:type="dcterms:W3CDTF">2018-02-08T20:24:44Z</dcterms:modified>
</cp:coreProperties>
</file>